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ink/ink453.xml" ContentType="application/inkml+xml"/>
  <Override PartName="/ppt/notesSlides/notesSlide4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4.xml" ContentType="application/vnd.openxmlformats-officedocument.presentationml.notesSlide+xml"/>
  <Override PartName="/ppt/ink/ink486.xml" ContentType="application/inkml+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2.xml" ContentType="application/vnd.openxmlformats-officedocument.presentationml.notesSlide+xml"/>
  <Override PartName="/ppt/ink/ink56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notesSlides/notesSlide62.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notesSlides/notesSlide65.xml" ContentType="application/vnd.openxmlformats-officedocument.presentationml.notesSlide+xml"/>
  <Override PartName="/ppt/ink/ink603.xml" ContentType="application/inkml+xml"/>
  <Override PartName="/ppt/notesSlides/notesSlide66.xml" ContentType="application/vnd.openxmlformats-officedocument.presentationml.notesSlide+xml"/>
  <Override PartName="/ppt/ink/ink604.xml" ContentType="application/inkml+xml"/>
  <Override PartName="/ppt/ink/ink605.xml" ContentType="application/inkml+xml"/>
  <Override PartName="/ppt/notesSlides/notesSlide67.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8.xml" ContentType="application/vnd.openxmlformats-officedocument.presentationml.notesSlide+xml"/>
  <Override PartName="/ppt/ink/ink630.xml" ContentType="application/inkml+xml"/>
  <Override PartName="/ppt/notesSlides/notesSlide69.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0.xml" ContentType="application/vnd.openxmlformats-officedocument.presentationml.notesSlide+xml"/>
  <Override PartName="/ppt/ink/ink65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660.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4.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7"/>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504" r:id="rId43"/>
    <p:sldId id="630" r:id="rId44"/>
    <p:sldId id="490" r:id="rId45"/>
    <p:sldId id="621" r:id="rId46"/>
    <p:sldId id="624" r:id="rId47"/>
    <p:sldId id="625" r:id="rId48"/>
    <p:sldId id="626" r:id="rId49"/>
    <p:sldId id="623" r:id="rId50"/>
    <p:sldId id="508" r:id="rId51"/>
    <p:sldId id="507" r:id="rId52"/>
    <p:sldId id="511" r:id="rId53"/>
    <p:sldId id="632" r:id="rId54"/>
    <p:sldId id="634" r:id="rId55"/>
    <p:sldId id="635" r:id="rId56"/>
    <p:sldId id="636" r:id="rId57"/>
    <p:sldId id="633" r:id="rId58"/>
    <p:sldId id="512" r:id="rId59"/>
    <p:sldId id="665" r:id="rId60"/>
    <p:sldId id="518" r:id="rId61"/>
    <p:sldId id="650" r:id="rId62"/>
    <p:sldId id="651" r:id="rId63"/>
    <p:sldId id="652" r:id="rId64"/>
    <p:sldId id="653" r:id="rId65"/>
    <p:sldId id="654" r:id="rId66"/>
    <p:sldId id="655" r:id="rId67"/>
    <p:sldId id="656" r:id="rId68"/>
    <p:sldId id="522" r:id="rId69"/>
    <p:sldId id="657" r:id="rId70"/>
    <p:sldId id="658" r:id="rId71"/>
    <p:sldId id="659" r:id="rId72"/>
    <p:sldId id="524" r:id="rId73"/>
    <p:sldId id="525"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98" r:id="rId94"/>
    <p:sldId id="666" r:id="rId95"/>
    <p:sldId id="66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80" d="100"/>
          <a:sy n="80" d="100"/>
        </p:scale>
        <p:origin x="894" y="90"/>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766 1414 104 0,'0'0'41'0,"0"0"-22"0,0 0 4 0,0 0 21 15,0 0 2-15,0 0 3 16,0 8-16-16,5 1-6 0,-1 3-15 16,1 5-5-16,0 3-1 0,-1 1-10 15,1 0-2-15,0-5-46 16,-1-3-18-16,6-5-26 15</inkml:trace>
  <inkml:trace contextRef="#ctx0" brushRef="#br0" timeOffset="1.988">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537 29 236 0,'5'-19'90'0,"-5"10"-48"0,6 9-36 0,-6 0 20 0,5 9-1 16,0 15 2-16,-5 4-3 15,0 10-1-15,0 9-12 16,0 20 2-16,0 8 1 0,0 25-5 16,-5 14-1-16,0 4 2 15,-6 10 1-15,6-15-5 16,-1-4-2-16,1 0 0 16,5-5 0-16,0-9-2 15,0-14-2-15,0-10-19 16,0-10-10-16,0-9-25 15,5-9-9-15,-5-10-10 0,0-9-5 16,0-5-19 0</inkml:trace>
  <inkml:trace contextRef="#ctx0" brushRef="#br0" timeOffset="2.001">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did many of you found automated UI tests to be harder, or more painful to write, than your other automated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You can't mock out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dependencies or run tests in isolation.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How we decide when to write UI test, and when not to</a:t>
            </a:r>
          </a:p>
          <a:p>
            <a:pPr lvl="0"/>
            <a:r>
              <a:rPr lang="en-US" sz="1200" kern="1200" dirty="0">
                <a:solidFill>
                  <a:schemeClr val="tx1"/>
                </a:solidFill>
                <a:effectLst/>
                <a:latin typeface="+mn-lt"/>
                <a:ea typeface="+mn-ea"/>
                <a:cs typeface="+mn-cs"/>
              </a:rPr>
              <a:t>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How we deal with creating test data in an actual database</a:t>
            </a:r>
          </a:p>
          <a:p>
            <a:pPr lvl="0"/>
            <a:r>
              <a:rPr lang="en-US" sz="1200" kern="1200" dirty="0">
                <a:solidFill>
                  <a:schemeClr val="tx1"/>
                </a:solidFill>
                <a:effectLst/>
                <a:latin typeface="+mn-lt"/>
                <a:ea typeface="+mn-ea"/>
                <a:cs typeface="+mn-cs"/>
              </a:rPr>
              <a:t>Miscellaneous tips and tricks that you may or may not think of as “fun”, but can certainly make these things less painful</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a:t>
            </a:r>
            <a:r>
              <a:rPr lang="en-US" sz="1200" kern="1200">
                <a:solidFill>
                  <a:schemeClr val="tx1"/>
                </a:solidFill>
                <a:effectLst/>
                <a:latin typeface="+mn-lt"/>
                <a:ea typeface="+mn-ea"/>
                <a:cs typeface="+mn-cs"/>
              </a:rPr>
              <a:t>Again, I’m </a:t>
            </a:r>
            <a:r>
              <a:rPr lang="en-US" sz="1200" kern="1200" dirty="0">
                <a:solidFill>
                  <a:schemeClr val="tx1"/>
                </a:solidFill>
                <a:effectLst/>
                <a:latin typeface="+mn-lt"/>
                <a:ea typeface="+mn-ea"/>
                <a:cs typeface="+mn-cs"/>
              </a:rPr>
              <a:t>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because these things are slow to execute and leave behind a bunch of data I try and avoid it. In general, if you find yourself wanting to test multiple permutations of inputs, it's better to isolate the things that are sensitive to those permutations somewhere that they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execute a controller or API endpoint and then look in the database or file system to see if changes were saved correctly. Basically, if you can validate your test using anything other than a rendered DOM, then you should write that as a code-based test instead.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This pattern directs us to create an application-specific API that is used by your tests to automate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this pattern,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PageObjects is create public properties representing the HTML elements on that page. </a:t>
            </a: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your code references one of these properties, the browser automation tool will query the DOM and return a proxy object for interacting with that HTML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whereas an HTML-centric API is tightly coupled to how those elements are actually built.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Application-centric APIs are better because they allow a software client, like a test, to do anything that a human being could do, but without requiring that client to know anything about the specific HTML structure in use.  This more closely models how people use a website; when we see a form, wee see a username field, a password field, and a button. Humans don't need to understand how the HTML is structured in order to use the page, and neither should your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HTML structure changes over time, we really don’t want large numbers of tests to break. The application-centric model encapsulates the HTML structure in a single place where it’s easy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PageObjects,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the code to PROD, and then we'd get a phone call that was the equivalent of "hey guys, why is the boat sinking after that latest update?"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for a system like this would contain lots of mocks and stubs, and they would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for a system like this would tell us things like “the engine correctly moves the propeller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accepted the fact that unit and integration tests alone are insufficient to support a large or complex app. </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PageObjects as well.</a:t>
            </a: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PageObjects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PageObjects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if you're building a large or complex application that is under constant development, then you need the additional confidence that UI tests provide. You simply cannot maintain a stable, sustainable velocity over time without automated tests that tell you things actually work in the browser.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so you define a new form, save it to the snapshot, and add its ID to the list.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test we write deals specifically with the ability to render a form using a tabbed UI, so we create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data entry form and save it to the snapshot as well.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yet another test we write deals with the review process that some application forms go through.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things is different enough that it's logical to just create a new data entry form in that baseline database and reference it in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She needs to write a test that deals with a multi-tab UI, that also has an application fee, </a:t>
            </a:r>
            <a:r>
              <a:rPr lang="en-US" sz="1200" i="1" kern="1200" dirty="0">
                <a:solidFill>
                  <a:schemeClr val="tx1"/>
                </a:solidFill>
                <a:effectLst/>
                <a:latin typeface="+mn-lt"/>
                <a:ea typeface="+mn-ea"/>
                <a:cs typeface="+mn-cs"/>
              </a:rPr>
              <a:t>and </a:t>
            </a:r>
            <a:r>
              <a:rPr lang="en-US" sz="1200" i="0" kern="1200" dirty="0">
                <a:solidFill>
                  <a:schemeClr val="tx1"/>
                </a:solidFill>
                <a:effectLst/>
                <a:latin typeface="+mn-lt"/>
                <a:ea typeface="+mn-ea"/>
                <a:cs typeface="+mn-cs"/>
              </a:rPr>
              <a:t>goes through a review step. She has no way of knowing </a:t>
            </a:r>
            <a:r>
              <a:rPr lang="en-US" sz="1200" kern="1200" dirty="0">
                <a:solidFill>
                  <a:schemeClr val="tx1"/>
                </a:solidFill>
                <a:effectLst/>
                <a:latin typeface="+mn-lt"/>
                <a:ea typeface="+mn-ea"/>
                <a:cs typeface="+mn-cs"/>
              </a:rPr>
              <a:t>which, if any, of these pre-built things meet those specific needs, so she’ll also do the logical thing and create yet another pre-built record.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you end up with lots of duplication because there just isn't a good way to manage reusable data at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if that newly hired programmer needs a tabbed data entry form with an application fee, she could write a tiny bit of SQL that just modifies the pre-existing form with a fee and ensures that it </a:t>
            </a:r>
            <a:r>
              <a:rPr lang="en-US" sz="1200" i="1" kern="1200" dirty="0">
                <a:solidFill>
                  <a:schemeClr val="tx1"/>
                </a:solidFill>
                <a:effectLst/>
                <a:latin typeface="+mn-lt"/>
                <a:ea typeface="+mn-ea"/>
                <a:cs typeface="+mn-cs"/>
              </a:rPr>
              <a:t>also </a:t>
            </a:r>
            <a:r>
              <a:rPr lang="en-US" sz="1200" i="0" kern="1200" dirty="0">
                <a:solidFill>
                  <a:schemeClr val="tx1"/>
                </a:solidFill>
                <a:effectLst/>
                <a:latin typeface="+mn-lt"/>
                <a:ea typeface="+mn-ea"/>
                <a:cs typeface="+mn-cs"/>
              </a:rPr>
              <a:t>is now multi-tab.</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now you have tests making permanent changes to shared global data, and that’s dangerous. You might get different results if you run the tests in different sequences, because there might a test that </a:t>
            </a:r>
            <a:r>
              <a:rPr lang="en-US" sz="1200" i="1" kern="1200" dirty="0">
                <a:solidFill>
                  <a:schemeClr val="tx1"/>
                </a:solidFill>
                <a:effectLst/>
                <a:latin typeface="+mn-lt"/>
                <a:ea typeface="+mn-ea"/>
                <a:cs typeface="+mn-cs"/>
              </a:rPr>
              <a:t>assumes </a:t>
            </a:r>
            <a:r>
              <a:rPr lang="en-US" sz="1200" i="0" kern="1200" dirty="0">
                <a:solidFill>
                  <a:schemeClr val="tx1"/>
                </a:solidFill>
                <a:effectLst/>
                <a:latin typeface="+mn-lt"/>
                <a:ea typeface="+mn-ea"/>
                <a:cs typeface="+mn-cs"/>
              </a:rPr>
              <a:t>that the form with the application fee uses a single-tab UI. If that test runs first, it will pass. But if </a:t>
            </a:r>
            <a:r>
              <a:rPr lang="en-US" sz="1200" i="1" kern="1200" dirty="0">
                <a:solidFill>
                  <a:schemeClr val="tx1"/>
                </a:solidFill>
                <a:effectLst/>
                <a:latin typeface="+mn-lt"/>
                <a:ea typeface="+mn-ea"/>
                <a:cs typeface="+mn-cs"/>
              </a:rPr>
              <a:t>this </a:t>
            </a:r>
            <a:r>
              <a:rPr lang="en-US" sz="1200" i="0" kern="1200" dirty="0">
                <a:solidFill>
                  <a:schemeClr val="tx1"/>
                </a:solidFill>
                <a:effectLst/>
                <a:latin typeface="+mn-lt"/>
                <a:ea typeface="+mn-ea"/>
                <a:cs typeface="+mn-cs"/>
              </a:rPr>
              <a:t>test runs first, and this change persists in the database, then that other test is going to fail because the system is no longer in the expected state.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Those failures are really hard to triage; lets say that other test fails, and so we reset to a known clean state and run it by itself under a debugger. But this time, the test passes. And then we run the whole suite together, and it fails again. That's a </a:t>
            </a:r>
            <a:r>
              <a:rPr lang="en-US" sz="1200" i="1" kern="1200" dirty="0">
                <a:solidFill>
                  <a:schemeClr val="tx1"/>
                </a:solidFill>
                <a:effectLst/>
                <a:latin typeface="+mn-lt"/>
                <a:ea typeface="+mn-ea"/>
                <a:cs typeface="+mn-cs"/>
              </a:rPr>
              <a:t>really </a:t>
            </a:r>
            <a:r>
              <a:rPr lang="en-US" sz="1200" i="0" kern="1200" dirty="0">
                <a:solidFill>
                  <a:schemeClr val="tx1"/>
                </a:solidFill>
                <a:effectLst/>
                <a:latin typeface="+mn-lt"/>
                <a:ea typeface="+mn-ea"/>
                <a:cs typeface="+mn-cs"/>
              </a:rPr>
              <a:t>frustrating way to spend an afternoon!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believe that whenever it's possible to do so, each test should create its own test data. Tests should make the fewest possible assumptions about the state of the database and should be as self-contained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when creating test data, tests should be precise and explicit about which properties of that data its creating are actually relevant to the test. I'll show an example of this in a moment, but first I want to say that this approach has been hugely successful for us. It does slow down our tests, but it means that our tests tend to stay green. Relying on shared data works great at the beginning but the maintenance costs of that approach really add up over time. This is a really good example of the principle of going slow, in order to go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3893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only value in this test that actually impacts the test outcome is the fee. Everything else that I had to specify is noise and makes the test harder to write and harder to 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have literally thousands of tests that need to construct things like this, so the maintenance costs of the test code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we've solved enough of the pain points to hit an inflection point where programmers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writing them.</a:t>
            </a:r>
          </a:p>
          <a:p>
            <a:br>
              <a:rPr lang="en-US" b="0" dirty="0"/>
            </a:br>
            <a:r>
              <a:rPr lang="en-US" b="0" dirty="0"/>
              <a:t>Because in the beginning, that's what was happening! Even though we knew we needed these things, they were painful enough to write and maintain that we often looked for a way to avoid them. Once we smoothed out enough of those rough edges, we made fewer and fewer excuses.</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Don’t new up test data by hand; wrap the test data creation in some API </a:t>
            </a:r>
          </a:p>
          <a:p>
            <a:pPr lvl="0"/>
            <a:r>
              <a:rPr lang="en-US" sz="1200" kern="1200" dirty="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r>
              <a:rPr lang="en-US" sz="1200" kern="1200" dirty="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a:solidFill>
                  <a:schemeClr val="tx1"/>
                </a:solidFill>
                <a:effectLst/>
                <a:latin typeface="+mn-lt"/>
                <a:ea typeface="+mn-ea"/>
                <a:cs typeface="+mn-cs"/>
              </a:rPr>
              <a:t> of data creation helpers makes it easy to do. </a:t>
            </a:r>
            <a:r>
              <a:rPr lang="en-US" sz="1200" kern="1200" dirty="0">
                <a:solidFill>
                  <a:schemeClr val="tx1"/>
                </a:solidFill>
                <a:effectLst/>
                <a:latin typeface="+mn-lt"/>
                <a:ea typeface="+mn-ea"/>
                <a:cs typeface="+mn-cs"/>
              </a:rPr>
              <a:t>Also, every time you run the test suite it will create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when I lay this sequence out graphically it's pretty easy to understand. But good luck building this mental picture if you open up the "Use Type 2 Widget" test file and you aren't the original author.</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learned some hard fought lessons that I want to share in the hopes that your journey to that same inflection point is shorter and less painful than ours.</a:t>
            </a: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has to do with how you bind your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to the DOM.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PageObjects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there is no One True Way of UI Testing. There are no silver bullets. Instead, there are lots and lots of different approaches you can take, and each one involves its own trade-offs and benefits.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not about any one specific library or framework or tool or testing service. It's more about how we </a:t>
            </a:r>
            <a:r>
              <a:rPr lang="en-US" sz="1200" i="1" kern="1200" dirty="0">
                <a:solidFill>
                  <a:schemeClr val="tx1"/>
                </a:solidFill>
                <a:effectLst/>
                <a:latin typeface="+mn-lt"/>
                <a:ea typeface="+mn-ea"/>
                <a:cs typeface="+mn-cs"/>
              </a:rPr>
              <a:t>think </a:t>
            </a:r>
            <a:r>
              <a:rPr lang="en-US" sz="1200" i="0" kern="1200" dirty="0">
                <a:solidFill>
                  <a:schemeClr val="tx1"/>
                </a:solidFill>
                <a:effectLst/>
                <a:latin typeface="+mn-lt"/>
                <a:ea typeface="+mn-ea"/>
                <a:cs typeface="+mn-cs"/>
              </a:rPr>
              <a:t>about UI testing </a:t>
            </a:r>
            <a:r>
              <a:rPr lang="en-US" sz="1200" kern="1200" dirty="0">
                <a:solidFill>
                  <a:schemeClr val="tx1"/>
                </a:solidFill>
                <a:effectLst/>
                <a:latin typeface="+mn-lt"/>
                <a:ea typeface="+mn-ea"/>
                <a:cs typeface="+mn-cs"/>
              </a:rPr>
              <a:t>a large, complex, server-rendered, line-of-business web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live in a different world then you might approach those trade-offs differently. That's cool! I hope that by laying out the reasons behind our choices, you can still get value from this session regardless of your technical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Refactor your code to make your "logic" testable with a code-based test, and write UI tests only to focus on user interaction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API that your test code can use to interact with your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your tests themselves </a:t>
            </a:r>
            <a:r>
              <a:rPr lang="en-US" sz="1200" i="1" kern="1200" dirty="0">
                <a:solidFill>
                  <a:schemeClr val="tx1"/>
                </a:solidFill>
                <a:effectLst/>
                <a:latin typeface="+mn-lt"/>
                <a:ea typeface="+mn-ea"/>
                <a:cs typeface="+mn-cs"/>
              </a:rPr>
              <a:t>do not reference the HTML structure of your page</a:t>
            </a:r>
            <a:r>
              <a:rPr lang="en-US" sz="1200" i="0" kern="1200" dirty="0">
                <a:solidFill>
                  <a:schemeClr val="tx1"/>
                </a:solidFill>
                <a:effectLst/>
                <a:latin typeface="+mn-lt"/>
                <a:ea typeface="+mn-ea"/>
                <a:cs typeface="+mn-cs"/>
              </a:rPr>
              <a:t>. The </a:t>
            </a:r>
            <a:r>
              <a:rPr lang="en-US" sz="1200" i="0" kern="1200" dirty="0" err="1">
                <a:solidFill>
                  <a:schemeClr val="tx1"/>
                </a:solidFill>
                <a:effectLst/>
                <a:latin typeface="+mn-lt"/>
                <a:ea typeface="+mn-ea"/>
                <a:cs typeface="+mn-cs"/>
              </a:rPr>
              <a:t>PageObject</a:t>
            </a:r>
            <a:r>
              <a:rPr lang="en-US" sz="1200" i="0" kern="1200" dirty="0">
                <a:solidFill>
                  <a:schemeClr val="tx1"/>
                </a:solidFill>
                <a:effectLst/>
                <a:latin typeface="+mn-lt"/>
                <a:ea typeface="+mn-ea"/>
                <a:cs typeface="+mn-cs"/>
              </a:rPr>
              <a:t> should encapsulate the implementation details and make your tests much easier to write and maintain.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41897471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all I have. You can find this slide deck on my GitHub page, and if you have feedback about this session I'd love to hear from you on Twitter or via email. Thank you so much </a:t>
            </a:r>
            <a:r>
              <a:rPr lang="en-US" sz="1200" kern="1200">
                <a:solidFill>
                  <a:schemeClr val="tx1"/>
                </a:solidFill>
                <a:effectLst/>
                <a:latin typeface="+mn-lt"/>
                <a:ea typeface="+mn-ea"/>
                <a:cs typeface="+mn-cs"/>
              </a:rPr>
              <a:t>for coming today!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25920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3.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3.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5.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7.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8.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49.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7.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2" Type="http://schemas.openxmlformats.org/officeDocument/2006/relationships/notesSlide" Target="../notesSlides/notesSlide62.xml"/><Relationship Id="rId16" Type="http://schemas.openxmlformats.org/officeDocument/2006/relationships/image" Target="../media/image332.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41.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 Id="rId8" Type="http://schemas.openxmlformats.org/officeDocument/2006/relationships/image" Target="../media/image222.emf"/><Relationship Id="rId3" Type="http://schemas.openxmlformats.org/officeDocument/2006/relationships/image" Target="../media/image40.png"/><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59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2.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0.png"/><Relationship Id="rId7" Type="http://schemas.openxmlformats.org/officeDocument/2006/relationships/customXml" Target="../ink/ink60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0.png"/><Relationship Id="rId7" Type="http://schemas.openxmlformats.org/officeDocument/2006/relationships/customXml" Target="../ink/ink60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56.emf"/><Relationship Id="rId4" Type="http://schemas.openxmlformats.org/officeDocument/2006/relationships/image" Target="../media/image41.png"/><Relationship Id="rId9" Type="http://schemas.openxmlformats.org/officeDocument/2006/relationships/customXml" Target="../ink/ink605.xml"/></Relationships>
</file>

<file path=ppt/slides/_rels/slide67.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2" Type="http://schemas.openxmlformats.org/officeDocument/2006/relationships/notesSlide" Target="../notesSlides/notesSlide67.xml"/><Relationship Id="rId16" Type="http://schemas.openxmlformats.org/officeDocument/2006/relationships/image" Target="../media/image362.emf"/><Relationship Id="rId29" Type="http://schemas.openxmlformats.org/officeDocument/2006/relationships/customXml" Target="../ink/ink617.xml"/><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42.png"/><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1.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 Id="rId3" Type="http://schemas.openxmlformats.org/officeDocument/2006/relationships/image" Target="../media/image40.png"/><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69.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69.xml"/><Relationship Id="rId16" Type="http://schemas.openxmlformats.org/officeDocument/2006/relationships/customXml" Target="../ink/ink637.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44.png"/><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0" Type="http://schemas.openxmlformats.org/officeDocument/2006/relationships/customXml" Target="../ink/ink639.xml"/><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3.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2" Type="http://schemas.openxmlformats.org/officeDocument/2006/relationships/notesSlide" Target="../notesSlides/notesSlide77.xml"/><Relationship Id="rId16" Type="http://schemas.openxmlformats.org/officeDocument/2006/relationships/image" Target="../media/image2911.emf"/><Relationship Id="rId29" Type="http://schemas.openxmlformats.org/officeDocument/2006/relationships/customXml" Target="../ink/ink67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47.png"/><Relationship Id="rId51" Type="http://schemas.openxmlformats.org/officeDocument/2006/relationships/customXml" Target="../ink/ink684.xml"/><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91.xml"/><Relationship Id="rId42" Type="http://schemas.openxmlformats.org/officeDocument/2006/relationships/image" Target="../media/image422.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86.xml"/><Relationship Id="rId32" Type="http://schemas.openxmlformats.org/officeDocument/2006/relationships/image" Target="../media/image3720.emf"/><Relationship Id="rId37" Type="http://schemas.openxmlformats.org/officeDocument/2006/relationships/customXml" Target="../ink/ink699.xml"/><Relationship Id="rId53" Type="http://schemas.openxmlformats.org/officeDocument/2006/relationships/customXml" Target="../ink/ink707.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48.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47.png"/><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50.png"/><Relationship Id="rId4" Type="http://schemas.openxmlformats.org/officeDocument/2006/relationships/diagramLayout" Target="../diagrams/layout13.xml"/><Relationship Id="rId9" Type="http://schemas.openxmlformats.org/officeDocument/2006/relationships/image" Target="../media/image49.png"/><Relationship Id="rId13" Type="http://schemas.openxmlformats.org/officeDocument/2006/relationships/customXml" Target="../ink/ink687.xml"/><Relationship Id="rId18" Type="http://schemas.openxmlformats.org/officeDocument/2006/relationships/image" Target="../media/image3070.emf"/><Relationship Id="rId39" Type="http://schemas.openxmlformats.org/officeDocument/2006/relationships/customXml" Target="../ink/ink700.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08.xml"/><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8.xml"/><Relationship Id="rId29" Type="http://schemas.openxmlformats.org/officeDocument/2006/relationships/customXml" Target="../ink/ink695.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703.xml"/><Relationship Id="rId66" Type="http://schemas.openxmlformats.org/officeDocument/2006/relationships/image" Target="../media/image561.emf"/></Relationships>
</file>

<file path=ppt/slides/_rels/slide7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2" Type="http://schemas.openxmlformats.org/officeDocument/2006/relationships/notesSlide" Target="../notesSlides/notesSlide79.xml"/><Relationship Id="rId16" Type="http://schemas.openxmlformats.org/officeDocument/2006/relationships/customXml" Target="../ink/ink723.xml"/><Relationship Id="rId29" Type="http://schemas.openxmlformats.org/officeDocument/2006/relationships/image" Target="../media/image420.emf"/><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47.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49.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48.png"/><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0" Type="http://schemas.openxmlformats.org/officeDocument/2006/relationships/customXml" Target="../ink/ink725.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747.xml"/><Relationship Id="rId21" Type="http://schemas.openxmlformats.org/officeDocument/2006/relationships/image" Target="../media/image327.emf"/><Relationship Id="rId42" Type="http://schemas.openxmlformats.org/officeDocument/2006/relationships/customXml" Target="../ink/ink75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768.xml"/><Relationship Id="rId16" Type="http://schemas.openxmlformats.org/officeDocument/2006/relationships/customXml" Target="../ink/ink742.xml"/><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47.png"/><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49.png"/><Relationship Id="rId13" Type="http://schemas.openxmlformats.org/officeDocument/2006/relationships/image" Target="../media/image50.png"/><Relationship Id="rId18" Type="http://schemas.openxmlformats.org/officeDocument/2006/relationships/customXml" Target="../ink/ink743.xml"/><Relationship Id="rId39" Type="http://schemas.openxmlformats.org/officeDocument/2006/relationships/image" Target="../media/image427.emf"/><Relationship Id="rId34" Type="http://schemas.openxmlformats.org/officeDocument/2006/relationships/customXml" Target="../ink/ink751.xml"/><Relationship Id="rId50" Type="http://schemas.openxmlformats.org/officeDocument/2006/relationships/customXml" Target="../ink/ink759.xml"/><Relationship Id="rId55" Type="http://schemas.openxmlformats.org/officeDocument/2006/relationships/image" Target="../media/image436.emf"/><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0.xml"/><Relationship Id="rId29" Type="http://schemas.openxmlformats.org/officeDocument/2006/relationships/image" Target="../media/image420.emf"/></Relationships>
</file>

<file path=ppt/slides/_rels/slide81.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63" Type="http://schemas.openxmlformats.org/officeDocument/2006/relationships/image" Target="../media/image440.emf"/><Relationship Id="rId84" Type="http://schemas.openxmlformats.org/officeDocument/2006/relationships/customXml" Target="../ink/ink809.xml"/><Relationship Id="rId138" Type="http://schemas.openxmlformats.org/officeDocument/2006/relationships/customXml" Target="../ink/ink836.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0" Type="http://schemas.openxmlformats.org/officeDocument/2006/relationships/customXml" Target="../ink/ink807.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786.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821.xml"/><Relationship Id="rId124" Type="http://schemas.openxmlformats.org/officeDocument/2006/relationships/customXml" Target="../ink/ink829.xml"/><Relationship Id="rId129" Type="http://schemas.openxmlformats.org/officeDocument/2006/relationships/image" Target="../media/image477.emf"/><Relationship Id="rId54" Type="http://schemas.openxmlformats.org/officeDocument/2006/relationships/customXml" Target="../ink/ink794.xml"/><Relationship Id="rId70" Type="http://schemas.openxmlformats.org/officeDocument/2006/relationships/customXml" Target="../ink/ink802.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815.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23" Type="http://schemas.openxmlformats.org/officeDocument/2006/relationships/image" Target="../media/image384.emf"/><Relationship Id="rId28" Type="http://schemas.openxmlformats.org/officeDocument/2006/relationships/customXml" Target="../ink/ink781.xml"/><Relationship Id="rId49" Type="http://schemas.openxmlformats.org/officeDocument/2006/relationships/image" Target="../media/image433.emf"/><Relationship Id="rId114" Type="http://schemas.openxmlformats.org/officeDocument/2006/relationships/customXml" Target="../ink/ink824.xml"/><Relationship Id="rId119" Type="http://schemas.openxmlformats.org/officeDocument/2006/relationships/image" Target="../media/image471.emf"/><Relationship Id="rId44" Type="http://schemas.openxmlformats.org/officeDocument/2006/relationships/customXml" Target="../ink/ink789.xml"/><Relationship Id="rId60" Type="http://schemas.openxmlformats.org/officeDocument/2006/relationships/customXml" Target="../ink/ink797.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810.xml"/><Relationship Id="rId130" Type="http://schemas.openxmlformats.org/officeDocument/2006/relationships/customXml" Target="../ink/ink832.xml"/><Relationship Id="rId135" Type="http://schemas.openxmlformats.org/officeDocument/2006/relationships/image" Target="../media/image480.emf"/><Relationship Id="rId13" Type="http://schemas.openxmlformats.org/officeDocument/2006/relationships/image" Target="../media/image50.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 Id="rId8" Type="http://schemas.openxmlformats.org/officeDocument/2006/relationships/image" Target="../media/image48.png"/><Relationship Id="rId51" Type="http://schemas.openxmlformats.org/officeDocument/2006/relationships/image" Target="../media/image434.emf"/><Relationship Id="rId72" Type="http://schemas.openxmlformats.org/officeDocument/2006/relationships/customXml" Target="../ink/ink803.xml"/><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25" Type="http://schemas.openxmlformats.org/officeDocument/2006/relationships/image" Target="../media/image418.emf"/><Relationship Id="rId46" Type="http://schemas.openxmlformats.org/officeDocument/2006/relationships/customXml" Target="../ink/ink790.xml"/><Relationship Id="rId67" Type="http://schemas.openxmlformats.org/officeDocument/2006/relationships/image" Target="../media/image443.emf"/><Relationship Id="rId116" Type="http://schemas.openxmlformats.org/officeDocument/2006/relationships/customXml" Target="../ink/ink825.xml"/><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62" Type="http://schemas.openxmlformats.org/officeDocument/2006/relationships/customXml" Target="../ink/ink798.xml"/><Relationship Id="rId83" Type="http://schemas.openxmlformats.org/officeDocument/2006/relationships/image" Target="../media/image451.emf"/><Relationship Id="rId88" Type="http://schemas.openxmlformats.org/officeDocument/2006/relationships/customXml" Target="../ink/ink811.xml"/><Relationship Id="rId111" Type="http://schemas.openxmlformats.org/officeDocument/2006/relationships/image" Target="../media/image467.emf"/><Relationship Id="rId132" Type="http://schemas.openxmlformats.org/officeDocument/2006/relationships/customXml" Target="../ink/ink833.xml"/><Relationship Id="rId15" Type="http://schemas.openxmlformats.org/officeDocument/2006/relationships/image" Target="../media/image324.emf"/><Relationship Id="rId36" Type="http://schemas.openxmlformats.org/officeDocument/2006/relationships/customXml" Target="../ink/ink785.xml"/><Relationship Id="rId57" Type="http://schemas.openxmlformats.org/officeDocument/2006/relationships/image" Target="../media/image437.emf"/><Relationship Id="rId106" Type="http://schemas.openxmlformats.org/officeDocument/2006/relationships/customXml" Target="../ink/ink820.xml"/><Relationship Id="rId127" Type="http://schemas.openxmlformats.org/officeDocument/2006/relationships/image" Target="../media/image476.emf"/><Relationship Id="rId10" Type="http://schemas.openxmlformats.org/officeDocument/2006/relationships/image" Target="../media/image47.png"/><Relationship Id="rId31" Type="http://schemas.openxmlformats.org/officeDocument/2006/relationships/image" Target="../media/image423.emf"/><Relationship Id="rId52" Type="http://schemas.openxmlformats.org/officeDocument/2006/relationships/customXml" Target="../ink/ink793.xml"/><Relationship Id="rId73" Type="http://schemas.openxmlformats.org/officeDocument/2006/relationships/image" Target="../media/image446.emf"/><Relationship Id="rId78" Type="http://schemas.openxmlformats.org/officeDocument/2006/relationships/customXml" Target="../ink/ink806.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49.png"/><Relationship Id="rId26" Type="http://schemas.openxmlformats.org/officeDocument/2006/relationships/customXml" Target="../ink/ink780.xml"/><Relationship Id="rId47" Type="http://schemas.openxmlformats.org/officeDocument/2006/relationships/image" Target="../media/image431.emf"/><Relationship Id="rId68" Type="http://schemas.openxmlformats.org/officeDocument/2006/relationships/customXml" Target="../ink/ink801.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6" Type="http://schemas.openxmlformats.org/officeDocument/2006/relationships/customXml" Target="../ink/ink77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51.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 Id="rId8" Type="http://schemas.openxmlformats.org/officeDocument/2006/relationships/customXml" Target="../ink/ink841.xml"/></Relationships>
</file>

<file path=ppt/slides/_rels/slide84.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2" Type="http://schemas.openxmlformats.org/officeDocument/2006/relationships/notesSlide" Target="../notesSlides/notesSlide84.xml"/><Relationship Id="rId16" Type="http://schemas.openxmlformats.org/officeDocument/2006/relationships/customXml" Target="../ink/ink860.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56.xml"/><Relationship Id="rId3" Type="http://schemas.openxmlformats.org/officeDocument/2006/relationships/image" Target="../media/image52.png"/><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0" Type="http://schemas.openxmlformats.org/officeDocument/2006/relationships/customXml" Target="../ink/ink862.xml"/><Relationship Id="rId41" Type="http://schemas.openxmlformats.org/officeDocument/2006/relationships/image" Target="../media/image3580.emf"/></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Side effects visible in other systems</a:t>
              </a:r>
              <a:br>
                <a:rPr lang="en-US" sz="3500" dirty="0"/>
              </a:br>
              <a:endParaRPr lang="en-US" sz="3500" dirty="0"/>
            </a:p>
            <a:p>
              <a:pPr marL="285750" lvl="1" indent="-285750" defTabSz="1555750">
                <a:lnSpc>
                  <a:spcPct val="90000"/>
                </a:lnSpc>
                <a:spcBef>
                  <a:spcPct val="0"/>
                </a:spcBef>
                <a:spcAft>
                  <a:spcPct val="15000"/>
                </a:spcAft>
                <a:buChar char="••"/>
              </a:pPr>
              <a:r>
                <a:rPr lang="en-US" sz="3500" dirty="0"/>
                <a:t>File system changes</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Writing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3003885"/>
          </a:xfrm>
        </p:spPr>
        <p:txBody>
          <a:bodyPr anchor="ctr">
            <a:normAutofit/>
          </a:bodyPr>
          <a:lstStyle/>
          <a:p>
            <a:pPr algn="ctr"/>
            <a:r>
              <a:rPr lang="en-US" sz="4700" dirty="0"/>
              <a:t>Each test should </a:t>
            </a:r>
            <a:br>
              <a:rPr lang="en-US" sz="4700" dirty="0"/>
            </a:br>
            <a:r>
              <a:rPr lang="en-US" sz="4700" dirty="0"/>
              <a:t>create its own test data</a:t>
            </a:r>
            <a:endParaRPr lang="en-US" sz="4700" u="sng" dirty="0"/>
          </a:p>
        </p:txBody>
      </p:sp>
      <p:sp>
        <p:nvSpPr>
          <p:cNvPr id="3" name="Title 1">
            <a:extLst>
              <a:ext uri="{FF2B5EF4-FFF2-40B4-BE49-F238E27FC236}">
                <a16:creationId xmlns:a16="http://schemas.microsoft.com/office/drawing/2014/main" id="{40C49870-33D6-47F7-BDFB-27B12BF2D5EF}"/>
              </a:ext>
            </a:extLst>
          </p:cNvPr>
          <p:cNvSpPr txBox="1">
            <a:spLocks/>
          </p:cNvSpPr>
          <p:nvPr/>
        </p:nvSpPr>
        <p:spPr>
          <a:xfrm>
            <a:off x="0" y="2310063"/>
            <a:ext cx="12192000" cy="43995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i="1" dirty="0"/>
              <a:t>but</a:t>
            </a:r>
            <a:br>
              <a:rPr lang="en-US" sz="4800" i="1" dirty="0"/>
            </a:br>
            <a:br>
              <a:rPr lang="en-US" sz="4800" i="1" dirty="0"/>
            </a:br>
            <a:r>
              <a:rPr lang="en-US" sz="4800" dirty="0"/>
              <a:t>only specify those values </a:t>
            </a:r>
            <a:br>
              <a:rPr lang="en-US" sz="4800" dirty="0"/>
            </a:br>
            <a:r>
              <a:rPr lang="en-US" sz="4800" dirty="0"/>
              <a:t>that are </a:t>
            </a:r>
            <a:r>
              <a:rPr lang="en-US" sz="4800" u="sng" dirty="0"/>
              <a:t>relevant to the test</a:t>
            </a:r>
          </a:p>
        </p:txBody>
      </p:sp>
    </p:spTree>
    <p:extLst>
      <p:ext uri="{BB962C8B-B14F-4D97-AF65-F5344CB8AC3E}">
        <p14:creationId xmlns:p14="http://schemas.microsoft.com/office/powerpoint/2010/main" val="4195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061033"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6" name="Picture 5">
            <a:extLst>
              <a:ext uri="{FF2B5EF4-FFF2-40B4-BE49-F238E27FC236}">
                <a16:creationId xmlns:a16="http://schemas.microsoft.com/office/drawing/2014/main" id="{F52BF67F-832A-44DC-9733-9E48C7FDEE91}"/>
              </a:ext>
            </a:extLst>
          </p:cNvPr>
          <p:cNvPicPr>
            <a:picLocks noChangeAspect="1"/>
          </p:cNvPicPr>
          <p:nvPr/>
        </p:nvPicPr>
        <p:blipFill>
          <a:blip r:embed="rId3"/>
          <a:stretch>
            <a:fillRect/>
          </a:stretch>
        </p:blipFill>
        <p:spPr>
          <a:xfrm>
            <a:off x="1035968" y="2475246"/>
            <a:ext cx="10317832" cy="2614112"/>
          </a:xfrm>
          <a:prstGeom prst="rect">
            <a:avLst/>
          </a:prstGeom>
        </p:spPr>
      </p:pic>
    </p:spTree>
    <p:extLst>
      <p:ext uri="{BB962C8B-B14F-4D97-AF65-F5344CB8AC3E}">
        <p14:creationId xmlns:p14="http://schemas.microsoft.com/office/powerpoint/2010/main" val="2189865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33221"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pic>
        <p:nvPicPr>
          <p:cNvPr id="4" name="Picture 3">
            <a:extLst>
              <a:ext uri="{FF2B5EF4-FFF2-40B4-BE49-F238E27FC236}">
                <a16:creationId xmlns:a16="http://schemas.microsoft.com/office/drawing/2014/main" id="{9140199E-6A03-48AB-9E97-D5E18762B8D4}"/>
              </a:ext>
            </a:extLst>
          </p:cNvPr>
          <p:cNvPicPr>
            <a:picLocks noChangeAspect="1"/>
          </p:cNvPicPr>
          <p:nvPr/>
        </p:nvPicPr>
        <p:blipFill>
          <a:blip r:embed="rId3"/>
          <a:stretch>
            <a:fillRect/>
          </a:stretch>
        </p:blipFill>
        <p:spPr>
          <a:xfrm>
            <a:off x="1035968" y="3850104"/>
            <a:ext cx="10317832" cy="1239253"/>
          </a:xfrm>
          <a:prstGeom prst="rect">
            <a:avLst/>
          </a:prstGeom>
        </p:spPr>
      </p:pic>
    </p:spTree>
    <p:extLst>
      <p:ext uri="{BB962C8B-B14F-4D97-AF65-F5344CB8AC3E}">
        <p14:creationId xmlns:p14="http://schemas.microsoft.com/office/powerpoint/2010/main" val="1398980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Key takeaways for "writing them right"</a:t>
            </a:r>
          </a:p>
        </p:txBody>
      </p:sp>
      <p:sp>
        <p:nvSpPr>
          <p:cNvPr id="5" name="Content Placeholder 4"/>
          <p:cNvSpPr>
            <a:spLocks noGrp="1"/>
          </p:cNvSpPr>
          <p:nvPr>
            <p:ph idx="1"/>
          </p:nvPr>
        </p:nvSpPr>
        <p:spPr>
          <a:xfrm>
            <a:off x="838199" y="1552574"/>
            <a:ext cx="11181347"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 No DOM locators in tests!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1646171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52142</TotalTime>
  <Words>10324</Words>
  <Application>Microsoft Office PowerPoint</Application>
  <PresentationFormat>Widescreen</PresentationFormat>
  <Paragraphs>792</Paragraphs>
  <Slides>95</Slides>
  <Notes>95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Writing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Key takeaways for "writing them right"</vt:lpstr>
      <vt:lpstr>Key takeaways for "writing them right"</vt:lpstr>
      <vt:lpstr>Key takeaways for "writing them right"</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984</cp:revision>
  <dcterms:created xsi:type="dcterms:W3CDTF">2013-12-09T01:29:59Z</dcterms:created>
  <dcterms:modified xsi:type="dcterms:W3CDTF">2019-01-06T03:34:41Z</dcterms:modified>
</cp:coreProperties>
</file>